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329" r:id="rId3"/>
    <p:sldId id="387" r:id="rId4"/>
    <p:sldId id="412" r:id="rId5"/>
    <p:sldId id="415" r:id="rId6"/>
    <p:sldId id="413" r:id="rId7"/>
    <p:sldId id="417" r:id="rId8"/>
    <p:sldId id="414" r:id="rId9"/>
    <p:sldId id="416" r:id="rId10"/>
    <p:sldId id="266" r:id="rId11"/>
    <p:sldId id="393" r:id="rId12"/>
    <p:sldId id="280" r:id="rId13"/>
    <p:sldId id="443" r:id="rId14"/>
    <p:sldId id="427" r:id="rId15"/>
    <p:sldId id="428" r:id="rId16"/>
    <p:sldId id="382" r:id="rId17"/>
    <p:sldId id="426" r:id="rId18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7F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EF62A3B-CB2F-4FC3-BE50-876AD1603C58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BAD77AA-1035-4B76-A6EB-688E3B346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5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90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76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22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71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8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25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2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85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52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39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06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93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00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23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17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05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EAFE4-12B3-DAC1-CD6A-8537ACD28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C8A5DE-2BA2-36B3-9B1A-D11DC24D1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D81AB-9705-FEDA-5CF3-6FEBD49CD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68162-EDB8-B025-571A-A6EA1E70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5B09A-B0BF-9DBB-C623-B753CFA49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1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4DAE6-48C9-4938-C5F1-E94B1A027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BB7AC-7248-5B54-B472-BC1AC85017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41497-3138-1B45-5970-7E8466DA6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AF4E5-4DB0-7450-E10B-F77F51E91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4BB25-B1D6-D6EB-E643-57D7ABA85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7D06BF-C09F-EB7B-B201-8ED87B2719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0AA0A-E63A-20B0-470C-6D6860126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07A49-9623-C80F-BD96-6C610E54E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13847-B3F7-A8AF-08F7-D8DA9316D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B2C8F-89D2-8F2D-A63C-530042004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23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4426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357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16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9628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42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20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9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6F110-0256-9C66-7AE3-FE17391E8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1E1A3-8053-8D0A-7A6A-85C4BDB67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35EBE-F0D4-C5DD-F40E-DE5921B77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BAC39-5A0F-5050-A62B-69BF6A7BF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9867D-A2C9-BCC8-8472-6876084EE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22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756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0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8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FE38-2C92-9AD9-1AB8-BBDBD5F3D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F24B7-57D6-C90D-B8F2-49E82D654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F1609-7D33-A5C3-21F2-743B6CD3A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EC704-9ECC-C133-5CA7-F39CC26FF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E76F2-6EC8-793C-3552-DBCFE0F97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52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9B770-754E-E916-A3BD-05E332285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44763-0E0E-FF98-930D-F0837E7397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EE2C3-4FB0-1433-9EA9-F32AB8DBE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FFD6E1-67DB-E5DC-F290-5B328A940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303BF-04CC-2A82-B737-1CF452D5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EECEFD-7B17-AA98-E2AA-379D02A22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81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ED2A3-CA78-9310-65DD-02DA2CAD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7E093-2BF8-902A-535A-053A130BB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074C1-B100-A337-206C-0D376BE6C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DF7A7C-9ABB-EEC9-2196-A73FB337F7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21C312-FA8A-44DB-C465-548D97BBB6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187DA2-2331-C7D3-C3AF-139A5CC48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1537BA-63AA-B54D-8A2D-03D9FBFF9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9A7346-AD9B-2954-3FAC-BD81332A1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39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C92A-5CE5-7453-3E03-08DCA2CBD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7554CF-7929-4981-06CB-9F27D1ED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8DBC1-94E0-5439-4062-DF800737C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8B7EC-627D-19F6-258B-4FE3668A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28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7C56EE-DB7B-49E1-3F14-8F2F9242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BBCD3-0D3E-39E5-C274-31F117793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65FDD-6542-B7A0-E110-71B289549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2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49C6C-67DA-0A18-41E6-B582968D8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BA65-C80F-65D0-C00F-CFE5AC9EE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2C1D9-6976-F9C1-5928-7D6ED7052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2CF5C-80AC-4091-57D5-A8EE12BB0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5E0C3-86CC-4626-DB5C-A421274C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4A7A0-A4E9-F1F8-4DE7-241AE127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4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E7E4E-1382-76A2-A92B-6497B9CB7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E9185F-4F19-CAD0-AED9-9F3A3D31A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65E603-30CD-DA88-96D9-1DD9F7F57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03287-B179-0E78-4D51-C87A5F67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3FAB3-1511-ACA0-158F-702BBBD5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0F869-2CE4-9E46-4D3B-0CBE1568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1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A94C16-8A1D-57BE-80D9-0610AE844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1D8AC-6A00-DF70-745E-D4ADFA66F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A82F-4B37-5E9C-D830-C6A0BDE94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7634E-C38F-D80E-3181-4B856D5F0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63488-FD59-6836-D8EC-63DD7A8C8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2020 Griffin Greenhouse Supplies, Inc. | </a:t>
            </a:r>
            <a:r>
              <a:rPr lang="en-US" b="1" dirty="0"/>
              <a:t>Classification:</a:t>
            </a:r>
            <a:r>
              <a:rPr lang="en-US" dirty="0"/>
              <a:t> For Internal Use Only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562710-7F83-4EFF-ABA8-8E2515EB8F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49" y="215488"/>
            <a:ext cx="1789230" cy="47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2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C6BE6-01D8-FF48-239D-C5697113A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D39B4-80EF-63F9-B54B-41EE473BA4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Cast 2025</a:t>
            </a:r>
          </a:p>
        </p:txBody>
      </p:sp>
      <p:pic>
        <p:nvPicPr>
          <p:cNvPr id="5" name="Picture 4" descr="A picture containing outdoor, rock, building, stone&#10;&#10;Description automatically generated">
            <a:extLst>
              <a:ext uri="{FF2B5EF4-FFF2-40B4-BE49-F238E27FC236}">
                <a16:creationId xmlns:a16="http://schemas.microsoft.com/office/drawing/2014/main" id="{D4AB680B-445F-EFF2-4CB2-2CED7D1B31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6" t="15247" r="12276" b="5646"/>
          <a:stretch/>
        </p:blipFill>
        <p:spPr>
          <a:xfrm>
            <a:off x="4084320" y="0"/>
            <a:ext cx="4023360" cy="4745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42118C-DC2D-05E9-BCB1-505B6714FC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1" t="2413" r="17669" b="28387"/>
          <a:stretch/>
        </p:blipFill>
        <p:spPr>
          <a:xfrm>
            <a:off x="8168640" y="0"/>
            <a:ext cx="4023360" cy="47457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B80462-FAB2-4040-13B9-C88B3D89F1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4" t="14442" r="8578" b="2948"/>
          <a:stretch/>
        </p:blipFill>
        <p:spPr>
          <a:xfrm>
            <a:off x="18854" y="0"/>
            <a:ext cx="4023360" cy="4745736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C95FC9B6-530F-11FD-3007-A084F41073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Review &amp; New Variety HIGHLIGHTS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DC9E1-D539-2CC8-95B5-50EEB3288D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5071494"/>
            <a:ext cx="1511378" cy="154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7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8A006-6EE5-3B41-F4B7-966A56700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589F5-0A62-9F64-C6FC-040F1286E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756" y="256381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rgbClr val="657F14"/>
                </a:solidFill>
              </a:rPr>
              <a:t>Euphorbia Sahara™ Tiny Treasure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3B568-9993-603A-6CA0-32B673533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756" y="1080293"/>
            <a:ext cx="5157787" cy="3684588"/>
          </a:xfrm>
        </p:spPr>
        <p:txBody>
          <a:bodyPr>
            <a:normAutofit/>
          </a:bodyPr>
          <a:lstStyle/>
          <a:p>
            <a:r>
              <a:rPr lang="en-US" sz="1600" dirty="0"/>
              <a:t>Long season of interest</a:t>
            </a:r>
          </a:p>
          <a:p>
            <a:r>
              <a:rPr lang="en-US" sz="1600" dirty="0"/>
              <a:t>Bright yellow foliage has an apricot coloring in the Fall and on new growth</a:t>
            </a:r>
          </a:p>
          <a:p>
            <a:r>
              <a:rPr lang="en-US" sz="1600" dirty="0"/>
              <a:t>Flowers from spring to early summer</a:t>
            </a:r>
          </a:p>
          <a:p>
            <a:r>
              <a:rPr lang="en-US" sz="1600" dirty="0"/>
              <a:t>Low water use</a:t>
            </a:r>
          </a:p>
          <a:p>
            <a:r>
              <a:rPr lang="en-US" sz="1600" b="1" dirty="0"/>
              <a:t>Liners will be available at PP&amp;L </a:t>
            </a:r>
            <a:r>
              <a:rPr lang="en-US" sz="1600" dirty="0"/>
              <a:t>with limited availability this fall in 128 and 72’s</a:t>
            </a:r>
          </a:p>
          <a:p>
            <a:r>
              <a:rPr lang="en-US" sz="1600" dirty="0"/>
              <a:t>Hardy in zones 6-9</a:t>
            </a:r>
          </a:p>
          <a:p>
            <a:r>
              <a:rPr lang="en-US" sz="1600" dirty="0"/>
              <a:t>Height 12 – 18”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1FD46E-B6E1-9EEF-F24C-4AA3E1CA12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3201" y="1782018"/>
            <a:ext cx="5353659" cy="39502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5D34FC-5769-08D6-BA5A-B863380A7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1472" y="0"/>
            <a:ext cx="2537356" cy="101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61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63E3E-1765-84C9-CF89-088FB9818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756" y="264354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rgbClr val="657F14"/>
                </a:solidFill>
              </a:rPr>
              <a:t>Hellebore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A8127-BA38-8EEC-A8B5-4FAD0A3F0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756" y="1088266"/>
            <a:ext cx="5157787" cy="3684588"/>
          </a:xfrm>
        </p:spPr>
        <p:txBody>
          <a:bodyPr>
            <a:normAutofit/>
          </a:bodyPr>
          <a:lstStyle/>
          <a:p>
            <a:r>
              <a:rPr lang="en-US" sz="1700" dirty="0"/>
              <a:t>Frost Kiss™, 17 colors marbled foliage</a:t>
            </a:r>
          </a:p>
          <a:p>
            <a:pPr lvl="1"/>
            <a:r>
              <a:rPr lang="en-US" sz="1300" dirty="0"/>
              <a:t>New </a:t>
            </a:r>
            <a:r>
              <a:rPr lang="en-US" sz="1300" b="1" dirty="0"/>
              <a:t>Cherisa </a:t>
            </a:r>
            <a:r>
              <a:rPr lang="en-US" sz="1300" dirty="0"/>
              <a:t>is later flowering to extend the season, has picotee blooms with ruffled white and magenta petals</a:t>
            </a:r>
          </a:p>
          <a:p>
            <a:pPr lvl="1"/>
            <a:r>
              <a:rPr lang="en-US" sz="1300" dirty="0"/>
              <a:t>New </a:t>
            </a:r>
            <a:r>
              <a:rPr lang="en-US" sz="1300" b="1" dirty="0"/>
              <a:t>Cosmio</a:t>
            </a:r>
            <a:r>
              <a:rPr lang="en-US" sz="1300" dirty="0"/>
              <a:t>  is a later season extending variety with tall stems, an upright habit and rich purple blooms. It is a good choice for cut flowers</a:t>
            </a:r>
          </a:p>
          <a:p>
            <a:r>
              <a:rPr lang="en-US" sz="1700" dirty="0"/>
              <a:t>pH and culture is very important – review tech guide</a:t>
            </a:r>
          </a:p>
          <a:p>
            <a:r>
              <a:rPr lang="en-US" sz="1700" dirty="0"/>
              <a:t>Prefinished quart program ships on wooden rack,</a:t>
            </a:r>
          </a:p>
          <a:p>
            <a:pPr lvl="1"/>
            <a:r>
              <a:rPr lang="en-US" sz="1300" dirty="0"/>
              <a:t> 1 rack minimum (350 Quart pots)</a:t>
            </a:r>
          </a:p>
          <a:p>
            <a:pPr lvl="1"/>
            <a:r>
              <a:rPr lang="en-US" sz="1300" dirty="0"/>
              <a:t>Multiple varieties can be shipped per rack, with 1 variety per shelf (70 Quart pots)</a:t>
            </a:r>
          </a:p>
          <a:p>
            <a:pPr lvl="1"/>
            <a:r>
              <a:rPr lang="en-US" sz="1300" dirty="0"/>
              <a:t>Ships weeks 48 2025 – 15 2026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BF68F7-F4E2-D1DE-1F89-5B81C718BD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r="8087"/>
          <a:stretch/>
        </p:blipFill>
        <p:spPr>
          <a:xfrm rot="5400000">
            <a:off x="8909524" y="1877222"/>
            <a:ext cx="3319856" cy="2937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40F06E-C284-442B-7DCC-4A01F6A46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7"/>
          <a:stretch/>
        </p:blipFill>
        <p:spPr>
          <a:xfrm rot="5400000">
            <a:off x="5805216" y="289132"/>
            <a:ext cx="3017420" cy="3095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ED9016-D4E2-5BB7-AE8C-31E2030C4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0967" y="0"/>
            <a:ext cx="1926779" cy="1044285"/>
          </a:xfrm>
          <a:prstGeom prst="rect">
            <a:avLst/>
          </a:prstGeom>
        </p:spPr>
      </p:pic>
      <p:pic>
        <p:nvPicPr>
          <p:cNvPr id="5" name="Picture 4" descr="A sign with flowers on it&#10;&#10;AI-generated content may be incorrect.">
            <a:extLst>
              <a:ext uri="{FF2B5EF4-FFF2-40B4-BE49-F238E27FC236}">
                <a16:creationId xmlns:a16="http://schemas.microsoft.com/office/drawing/2014/main" id="{33129FF1-D1D1-7DB9-631D-AE3918901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0"/>
          <a:stretch/>
        </p:blipFill>
        <p:spPr>
          <a:xfrm rot="5400000">
            <a:off x="5679301" y="3515685"/>
            <a:ext cx="3269250" cy="309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3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C7442-2E49-08CF-B355-F3BAB93D7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7A5DF-B995-8AD3-2796-DF2926044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880" y="264354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rgbClr val="657F14"/>
                </a:solidFill>
              </a:rPr>
              <a:t>Other Notables…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1372CD-67A8-BB61-3CA1-DA5B4A13E3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403" y="1168720"/>
            <a:ext cx="4728678" cy="3684588"/>
          </a:xfrm>
        </p:spPr>
        <p:txBody>
          <a:bodyPr>
            <a:normAutofit/>
          </a:bodyPr>
          <a:lstStyle/>
          <a:p>
            <a:r>
              <a:rPr lang="en-US" sz="1600" dirty="0"/>
              <a:t>Echibeckia Summerina® Firana </a:t>
            </a:r>
          </a:p>
          <a:p>
            <a:pPr lvl="1"/>
            <a:r>
              <a:rPr lang="en-US" sz="1200" dirty="0"/>
              <a:t>earliest blooming in the series with 8”  fiery, two-toned flowers</a:t>
            </a:r>
          </a:p>
          <a:p>
            <a:pPr lvl="1"/>
            <a:r>
              <a:rPr lang="en-US" sz="1200" dirty="0"/>
              <a:t>Sturdy flower stems and exceptional vigor</a:t>
            </a:r>
          </a:p>
          <a:p>
            <a:r>
              <a:rPr lang="en-US" sz="1600" dirty="0"/>
              <a:t>Euphorbia Miner’s Berry Bordeaux™</a:t>
            </a:r>
          </a:p>
          <a:p>
            <a:pPr lvl="1"/>
            <a:r>
              <a:rPr lang="en-US" sz="1200" dirty="0"/>
              <a:t>Hardy to zones 4-9</a:t>
            </a:r>
          </a:p>
          <a:p>
            <a:pPr lvl="1"/>
            <a:r>
              <a:rPr lang="en-US" sz="1200" dirty="0"/>
              <a:t>Deep red burgundy foliage  maintains it rich tones in full sun</a:t>
            </a:r>
          </a:p>
          <a:p>
            <a:pPr lvl="1"/>
            <a:r>
              <a:rPr lang="en-US" sz="1200" dirty="0"/>
              <a:t>Upright and mounding</a:t>
            </a:r>
          </a:p>
          <a:p>
            <a:r>
              <a:rPr lang="en-US" sz="1600" dirty="0"/>
              <a:t>Lavandula stoechas Voltage Violet™ </a:t>
            </a:r>
          </a:p>
          <a:p>
            <a:pPr lvl="1"/>
            <a:r>
              <a:rPr lang="en-US" sz="1200" dirty="0"/>
              <a:t>Spanish type, hardy in landscapes zones 7-9</a:t>
            </a:r>
          </a:p>
          <a:p>
            <a:pPr lvl="1"/>
            <a:r>
              <a:rPr lang="en-US" sz="1200" dirty="0"/>
              <a:t>Silver foliage with deep violet to indigo blooms</a:t>
            </a:r>
          </a:p>
          <a:p>
            <a:pPr lvl="1"/>
            <a:r>
              <a:rPr lang="en-US" sz="1200" dirty="0"/>
              <a:t>Offers exceptional disease resistance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30F550-280F-B139-2A69-CB4CD23B59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8"/>
          <a:stretch/>
        </p:blipFill>
        <p:spPr>
          <a:xfrm rot="5400000">
            <a:off x="5647922" y="3268028"/>
            <a:ext cx="3387764" cy="3479624"/>
          </a:xfrm>
          <a:prstGeom prst="rect">
            <a:avLst/>
          </a:prstGeom>
        </p:spPr>
      </p:pic>
      <p:pic>
        <p:nvPicPr>
          <p:cNvPr id="15" name="Picture 14" descr="A display of flowers and plants&#10;&#10;AI-generated content may be incorrect.">
            <a:extLst>
              <a:ext uri="{FF2B5EF4-FFF2-40B4-BE49-F238E27FC236}">
                <a16:creationId xmlns:a16="http://schemas.microsoft.com/office/drawing/2014/main" id="{5C93848C-9761-7DB5-2422-B9FC42683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39067" r="18467"/>
          <a:stretch/>
        </p:blipFill>
        <p:spPr>
          <a:xfrm>
            <a:off x="5601992" y="211202"/>
            <a:ext cx="3952144" cy="2975501"/>
          </a:xfrm>
          <a:prstGeom prst="rect">
            <a:avLst/>
          </a:prstGeom>
        </p:spPr>
      </p:pic>
      <p:pic>
        <p:nvPicPr>
          <p:cNvPr id="17" name="Picture 16" descr="A display of plants and flowers&#10;&#10;AI-generated content may be incorrect.">
            <a:extLst>
              <a:ext uri="{FF2B5EF4-FFF2-40B4-BE49-F238E27FC236}">
                <a16:creationId xmlns:a16="http://schemas.microsoft.com/office/drawing/2014/main" id="{261F2FD5-0481-09C2-1E80-426BC74BB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3" t="28910" r="28351"/>
          <a:stretch/>
        </p:blipFill>
        <p:spPr>
          <a:xfrm>
            <a:off x="9166501" y="3313958"/>
            <a:ext cx="3025499" cy="3387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37744F-13EA-157E-DD9C-7BCEEE8F1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4136" y="0"/>
            <a:ext cx="2495678" cy="13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48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BF44FA-9C1E-0322-14F9-31255885A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686" y="105896"/>
            <a:ext cx="2806844" cy="882695"/>
          </a:xfrm>
          <a:prstGeom prst="rect">
            <a:avLst/>
          </a:prstGeom>
        </p:spPr>
      </p:pic>
      <p:pic>
        <p:nvPicPr>
          <p:cNvPr id="4" name="Picture 3" descr="A group of flowers with a sign on it&#10;&#10;AI-generated content may be incorrect.">
            <a:extLst>
              <a:ext uri="{FF2B5EF4-FFF2-40B4-BE49-F238E27FC236}">
                <a16:creationId xmlns:a16="http://schemas.microsoft.com/office/drawing/2014/main" id="{0FFDABA3-2326-B02D-23ED-C836320C7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374" y="923498"/>
            <a:ext cx="3425952" cy="2569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B4FDB1-767E-E3E7-F027-0BDE80327125}"/>
              </a:ext>
            </a:extLst>
          </p:cNvPr>
          <p:cNvSpPr txBox="1"/>
          <p:nvPr/>
        </p:nvSpPr>
        <p:spPr>
          <a:xfrm>
            <a:off x="537210" y="661888"/>
            <a:ext cx="6097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657F14"/>
                </a:solidFill>
                <a:latin typeface="Calibri"/>
              </a:rPr>
              <a:t>First Year Flowering Perennials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32B348E-9B50-0004-5334-AB490D40F1BF}"/>
              </a:ext>
            </a:extLst>
          </p:cNvPr>
          <p:cNvSpPr txBox="1">
            <a:spLocks/>
          </p:cNvSpPr>
          <p:nvPr/>
        </p:nvSpPr>
        <p:spPr>
          <a:xfrm>
            <a:off x="649186" y="1334643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New Varieties/Series include:</a:t>
            </a:r>
          </a:p>
          <a:p>
            <a:pPr lvl="1"/>
            <a:r>
              <a:rPr lang="en-US" sz="1200" b="1" dirty="0"/>
              <a:t>Agastache FlutterFriendly series – Salmon, </a:t>
            </a:r>
            <a:r>
              <a:rPr lang="en-US" sz="1200" dirty="0"/>
              <a:t>Orange, Red</a:t>
            </a:r>
          </a:p>
          <a:p>
            <a:pPr lvl="1"/>
            <a:r>
              <a:rPr lang="en-US" sz="1200" b="1" dirty="0"/>
              <a:t>Leucanthemum Sweet Daisy® Kylie and Chloe</a:t>
            </a:r>
          </a:p>
          <a:p>
            <a:pPr lvl="1"/>
            <a:r>
              <a:rPr lang="en-US" sz="1200" b="1" dirty="0"/>
              <a:t>Achillea Sea Breeze™ series – Red, </a:t>
            </a:r>
            <a:r>
              <a:rPr lang="en-US" sz="1200" dirty="0"/>
              <a:t>Salmon</a:t>
            </a:r>
            <a:endParaRPr lang="en-US" sz="1200" b="1" dirty="0"/>
          </a:p>
          <a:p>
            <a:pPr lvl="1"/>
            <a:r>
              <a:rPr lang="en-US" sz="1200" dirty="0"/>
              <a:t>Salvia nemorosa Clarity (white), Noble Princess (magenta)</a:t>
            </a:r>
          </a:p>
          <a:p>
            <a:r>
              <a:rPr lang="en-US" sz="1600" b="1" dirty="0"/>
              <a:t>New genera </a:t>
            </a:r>
          </a:p>
          <a:p>
            <a:pPr lvl="1"/>
            <a:r>
              <a:rPr lang="en-US" sz="1200" dirty="0"/>
              <a:t>Sedum Cloudburst series</a:t>
            </a:r>
          </a:p>
          <a:p>
            <a:pPr lvl="1"/>
            <a:r>
              <a:rPr lang="en-US" sz="1200" dirty="0"/>
              <a:t>Nepeta Serene series</a:t>
            </a:r>
          </a:p>
          <a:p>
            <a:pPr lvl="1"/>
            <a:r>
              <a:rPr lang="en-US" sz="1200" b="1" dirty="0"/>
              <a:t>Campanula portenschlagiana Ultra Violet</a:t>
            </a:r>
          </a:p>
          <a:p>
            <a:pPr lvl="1"/>
            <a:endParaRPr lang="en-US" sz="1200" dirty="0"/>
          </a:p>
          <a:p>
            <a:pPr lvl="1"/>
            <a:endParaRPr lang="en-US" sz="1200" b="1" dirty="0">
              <a:highlight>
                <a:srgbClr val="FFFF00"/>
              </a:highlight>
            </a:endParaRPr>
          </a:p>
          <a:p>
            <a:endParaRPr lang="en-US" sz="1600" dirty="0"/>
          </a:p>
        </p:txBody>
      </p:sp>
      <p:pic>
        <p:nvPicPr>
          <p:cNvPr id="11" name="Picture 10" descr="A group of white flowers&#10;&#10;AI-generated content may be incorrect.">
            <a:extLst>
              <a:ext uri="{FF2B5EF4-FFF2-40B4-BE49-F238E27FC236}">
                <a16:creationId xmlns:a16="http://schemas.microsoft.com/office/drawing/2014/main" id="{59AB7E4D-6273-79C0-4FA2-5CB7437EA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6" t="3719" r="12400" b="6056"/>
          <a:stretch/>
        </p:blipFill>
        <p:spPr>
          <a:xfrm rot="5400000">
            <a:off x="6439427" y="3708235"/>
            <a:ext cx="2877522" cy="3074541"/>
          </a:xfrm>
          <a:prstGeom prst="rect">
            <a:avLst/>
          </a:prstGeom>
        </p:spPr>
      </p:pic>
      <p:pic>
        <p:nvPicPr>
          <p:cNvPr id="3" name="Picture 2" descr="A group of white flowers with signs&#10;&#10;AI-generated content may be incorrect.">
            <a:extLst>
              <a:ext uri="{FF2B5EF4-FFF2-40B4-BE49-F238E27FC236}">
                <a16:creationId xmlns:a16="http://schemas.microsoft.com/office/drawing/2014/main" id="{331DCC13-78F1-A7BE-A13C-182C72599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6"/>
          <a:stretch/>
        </p:blipFill>
        <p:spPr>
          <a:xfrm>
            <a:off x="3008895" y="4114802"/>
            <a:ext cx="3206492" cy="2569464"/>
          </a:xfrm>
          <a:prstGeom prst="rect">
            <a:avLst/>
          </a:prstGeom>
        </p:spPr>
      </p:pic>
      <p:pic>
        <p:nvPicPr>
          <p:cNvPr id="14" name="Picture 13" descr="A group of flowers with signs&#10;&#10;AI-generated content may be incorrect.">
            <a:extLst>
              <a:ext uri="{FF2B5EF4-FFF2-40B4-BE49-F238E27FC236}">
                <a16:creationId xmlns:a16="http://schemas.microsoft.com/office/drawing/2014/main" id="{5249781B-E46E-C492-E9B8-24ADB65422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0"/>
          <a:stretch/>
        </p:blipFill>
        <p:spPr>
          <a:xfrm rot="5400000">
            <a:off x="9503616" y="2520869"/>
            <a:ext cx="2646495" cy="2571750"/>
          </a:xfrm>
          <a:prstGeom prst="rect">
            <a:avLst/>
          </a:prstGeom>
        </p:spPr>
      </p:pic>
      <p:pic>
        <p:nvPicPr>
          <p:cNvPr id="6" name="Picture 5" descr="A group of flowers in a basket&#10;&#10;AI-generated content may be incorrect.">
            <a:extLst>
              <a:ext uri="{FF2B5EF4-FFF2-40B4-BE49-F238E27FC236}">
                <a16:creationId xmlns:a16="http://schemas.microsoft.com/office/drawing/2014/main" id="{621006F3-43B2-DA75-5BDF-AA80EBA0C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5215" r="18267" b="16459"/>
          <a:stretch/>
        </p:blipFill>
        <p:spPr>
          <a:xfrm rot="5400000">
            <a:off x="324590" y="4133747"/>
            <a:ext cx="2681594" cy="241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61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751D0-86BC-44CC-5F45-3D5103E9C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BE954E-6D17-90F3-32C9-6E38C8AA7F19}"/>
              </a:ext>
            </a:extLst>
          </p:cNvPr>
          <p:cNvSpPr txBox="1">
            <a:spLocks/>
          </p:cNvSpPr>
          <p:nvPr/>
        </p:nvSpPr>
        <p:spPr>
          <a:xfrm>
            <a:off x="548623" y="919194"/>
            <a:ext cx="5056649" cy="368458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Collection of perennials that have been trialed in Winnipeg, Canada (temps can reach -40F) Has to come back for 2 years to be selected. </a:t>
            </a:r>
          </a:p>
          <a:p>
            <a:r>
              <a:rPr lang="en-US" dirty="0"/>
              <a:t>Durable, tough plants are hardy to Zone 3</a:t>
            </a:r>
          </a:p>
          <a:p>
            <a:r>
              <a:rPr lang="en-US" dirty="0"/>
              <a:t>Resilient blooms that support pollinators even in the coldest climates </a:t>
            </a:r>
          </a:p>
          <a:p>
            <a:r>
              <a:rPr lang="en-US" dirty="0"/>
              <a:t>Sustainable drought tolerant once established, reducing the need for replacement</a:t>
            </a:r>
          </a:p>
          <a:p>
            <a:r>
              <a:rPr lang="en-US" dirty="0"/>
              <a:t>Top Picks include:</a:t>
            </a:r>
          </a:p>
          <a:p>
            <a:pPr lvl="1"/>
            <a:r>
              <a:rPr lang="en-US" dirty="0"/>
              <a:t>Leucanthemum Sweet® Daisy Birdy (AAS)</a:t>
            </a:r>
          </a:p>
          <a:p>
            <a:pPr lvl="1"/>
            <a:r>
              <a:rPr lang="en-US" dirty="0"/>
              <a:t>Dianthus Mad Magenta</a:t>
            </a:r>
          </a:p>
          <a:p>
            <a:pPr lvl="1"/>
            <a:r>
              <a:rPr lang="en-US" dirty="0"/>
              <a:t>Salvia Noble Knight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EB0EA3-850F-8340-812B-0B781FF67FE7}"/>
              </a:ext>
            </a:extLst>
          </p:cNvPr>
          <p:cNvSpPr txBox="1"/>
          <p:nvPr/>
        </p:nvSpPr>
        <p:spPr>
          <a:xfrm>
            <a:off x="548623" y="285633"/>
            <a:ext cx="6097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657F14"/>
                </a:solidFill>
                <a:latin typeface="Calibri"/>
              </a:rPr>
              <a:t>True North Perennials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3605EF-4FF8-E266-9EB6-EE75B7895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047" y="93615"/>
            <a:ext cx="5016925" cy="6670769"/>
          </a:xfrm>
          <a:prstGeom prst="rect">
            <a:avLst/>
          </a:prstGeom>
        </p:spPr>
      </p:pic>
      <p:pic>
        <p:nvPicPr>
          <p:cNvPr id="15" name="Picture 14" descr="A group of purple flowers&#10;&#10;AI-generated content may be incorrect.">
            <a:extLst>
              <a:ext uri="{FF2B5EF4-FFF2-40B4-BE49-F238E27FC236}">
                <a16:creationId xmlns:a16="http://schemas.microsoft.com/office/drawing/2014/main" id="{43E26027-4768-CF35-82C0-AE9054E51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3047" y="4430144"/>
            <a:ext cx="2774693" cy="20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48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07013E-2A61-A6FB-5641-63B0B8C7D0E5}"/>
              </a:ext>
            </a:extLst>
          </p:cNvPr>
          <p:cNvSpPr txBox="1"/>
          <p:nvPr/>
        </p:nvSpPr>
        <p:spPr>
          <a:xfrm>
            <a:off x="618113" y="1166842"/>
            <a:ext cx="39649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angustifolia series Spirit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colors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Hardiest series of lavender in the market – Purple Blue &amp; Pink are cold hardy to Zone 4, White is hardy to Zone 3 – surviving two winters and returning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First year flowering – these require vernalization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 flowers stand above a compact mound of silver foliage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Unique pink and white selections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Perfect addition to the summer lavender program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Grow in 2.5 qt, gallon or make a duo or trio in a large deco pot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FAA78C-DFFA-9377-D5E1-DA3FDF56A889}"/>
              </a:ext>
            </a:extLst>
          </p:cNvPr>
          <p:cNvSpPr txBox="1"/>
          <p:nvPr/>
        </p:nvSpPr>
        <p:spPr>
          <a:xfrm>
            <a:off x="544961" y="539088"/>
            <a:ext cx="6097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Lavender LaDiva Spirit Series</a:t>
            </a:r>
          </a:p>
        </p:txBody>
      </p:sp>
      <p:pic>
        <p:nvPicPr>
          <p:cNvPr id="6" name="Picture 5" descr="A screenshot of a video&#10;&#10;AI-generated content may be incorrect.">
            <a:extLst>
              <a:ext uri="{FF2B5EF4-FFF2-40B4-BE49-F238E27FC236}">
                <a16:creationId xmlns:a16="http://schemas.microsoft.com/office/drawing/2014/main" id="{D51A570F-D9B8-A41E-1EF3-A134341B4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375" y="705113"/>
            <a:ext cx="5510200" cy="3085712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6D997C-C2AA-450E-CB38-2674C00E7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4128" y="155370"/>
            <a:ext cx="2530995" cy="5497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1129F4-831F-7ABF-16B2-C4EDC5CB4CCF}"/>
              </a:ext>
            </a:extLst>
          </p:cNvPr>
          <p:cNvSpPr txBox="1"/>
          <p:nvPr/>
        </p:nvSpPr>
        <p:spPr>
          <a:xfrm>
            <a:off x="6227606" y="4047667"/>
            <a:ext cx="47617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1" dirty="0">
                <a:solidFill>
                  <a:srgbClr val="FF0000"/>
                </a:solidFill>
              </a:rPr>
              <a:t>Dummen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is offering</a:t>
            </a:r>
            <a:r>
              <a:rPr lang="en-US" sz="1800" b="1" dirty="0">
                <a:solidFill>
                  <a:srgbClr val="FF0000"/>
                </a:solidFill>
              </a:rPr>
              <a:t> La Diva callus cuttings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at the unrooted price.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You can reduce overall rooting time by 2 weeks using callused cuttings.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URC rooting time 6 -8 weeks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CC rooting time 4 – 6 weeks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Transplant to finish for 1 gallon 12-14 weeks</a:t>
            </a:r>
          </a:p>
        </p:txBody>
      </p:sp>
    </p:spTree>
    <p:extLst>
      <p:ext uri="{BB962C8B-B14F-4D97-AF65-F5344CB8AC3E}">
        <p14:creationId xmlns:p14="http://schemas.microsoft.com/office/powerpoint/2010/main" val="197744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96B27-1C4D-3F6E-A4CC-916269A8C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B1129B-BCEA-A221-E18A-C28966C25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686" y="105896"/>
            <a:ext cx="2806844" cy="882695"/>
          </a:xfrm>
          <a:prstGeom prst="rect">
            <a:avLst/>
          </a:prstGeom>
        </p:spPr>
      </p:pic>
      <p:pic>
        <p:nvPicPr>
          <p:cNvPr id="13" name="Picture 12" descr="A group of flowers from a ceiling&#10;&#10;AI-generated content may be incorrect.">
            <a:extLst>
              <a:ext uri="{FF2B5EF4-FFF2-40B4-BE49-F238E27FC236}">
                <a16:creationId xmlns:a16="http://schemas.microsoft.com/office/drawing/2014/main" id="{46802493-931A-5B0F-8730-6C93D3EAF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4" t="17066" r="8266" b="11467"/>
          <a:stretch/>
        </p:blipFill>
        <p:spPr>
          <a:xfrm>
            <a:off x="8184599" y="786683"/>
            <a:ext cx="3603931" cy="2350008"/>
          </a:xfrm>
          <a:prstGeom prst="rect">
            <a:avLst/>
          </a:prstGeom>
        </p:spPr>
      </p:pic>
      <p:pic>
        <p:nvPicPr>
          <p:cNvPr id="21" name="Picture 20" descr="A group of flowers in buckets&#10;&#10;AI-generated content may be incorrect.">
            <a:extLst>
              <a:ext uri="{FF2B5EF4-FFF2-40B4-BE49-F238E27FC236}">
                <a16:creationId xmlns:a16="http://schemas.microsoft.com/office/drawing/2014/main" id="{37B2461C-6F42-0D61-7956-A750F4D31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9" b="8611"/>
          <a:stretch/>
        </p:blipFill>
        <p:spPr>
          <a:xfrm>
            <a:off x="5374967" y="3323104"/>
            <a:ext cx="6429375" cy="342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0BA985-6D87-89F1-0BA0-B2D48D9B7B92}"/>
              </a:ext>
            </a:extLst>
          </p:cNvPr>
          <p:cNvSpPr txBox="1"/>
          <p:nvPr/>
        </p:nvSpPr>
        <p:spPr>
          <a:xfrm>
            <a:off x="537210" y="661888"/>
            <a:ext cx="6097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657F14"/>
                </a:solidFill>
                <a:latin typeface="Calibri"/>
              </a:rPr>
              <a:t>Viola Spring Morning – New Series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3413A3-C264-7641-E8DA-87A1D2263124}"/>
              </a:ext>
            </a:extLst>
          </p:cNvPr>
          <p:cNvSpPr txBox="1"/>
          <p:nvPr/>
        </p:nvSpPr>
        <p:spPr>
          <a:xfrm>
            <a:off x="715518" y="1185108"/>
            <a:ext cx="4825746" cy="3207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Part of the Early Season Perennials group, able to withstand unpredictable early-season conditions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Spring Morning has 7 colors 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Bumblebee, Glow, Pearl Lilac, Royal Purple, Sunny Lilac, Sunny Purple, Violet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First year flowering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Full Sun – Part Shade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Heat tolerant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A true perennial viola, Zones 5 – 8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Recommended pot size </a:t>
            </a: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1 QT – 1 Gal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54784D-1F46-ED3B-9C9C-DC77FE0ACD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58" y="5880050"/>
            <a:ext cx="4750044" cy="97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19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FDC24-63B4-8064-5769-981EE7965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EB433-95C8-6EB0-9DD4-6845923459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perennials</a:t>
            </a:r>
          </a:p>
        </p:txBody>
      </p:sp>
      <p:pic>
        <p:nvPicPr>
          <p:cNvPr id="5" name="Picture 4" descr="A picture containing outdoor, rock, building, stone&#10;&#10;Description automatically generated">
            <a:extLst>
              <a:ext uri="{FF2B5EF4-FFF2-40B4-BE49-F238E27FC236}">
                <a16:creationId xmlns:a16="http://schemas.microsoft.com/office/drawing/2014/main" id="{5E869672-AFB1-495C-CBEF-7E2B4BBFF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6" t="15247" r="12276" b="5646"/>
          <a:stretch/>
        </p:blipFill>
        <p:spPr>
          <a:xfrm>
            <a:off x="4084320" y="0"/>
            <a:ext cx="4023360" cy="4745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C801F8-057C-BFF4-7E32-719F4F2D7A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1" t="2413" r="17669" b="28387"/>
          <a:stretch/>
        </p:blipFill>
        <p:spPr>
          <a:xfrm>
            <a:off x="8168640" y="0"/>
            <a:ext cx="4023360" cy="47457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E5715-A0FF-AB75-9B85-3C5C89F9E8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4" t="14442" r="8578" b="2948"/>
          <a:stretch/>
        </p:blipFill>
        <p:spPr>
          <a:xfrm>
            <a:off x="18854" y="0"/>
            <a:ext cx="4023360" cy="4745736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AF30B93B-D773-D58B-A972-69E5D1D702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17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745E37-BB92-123B-8A30-EA7990864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367" y="173710"/>
            <a:ext cx="2780017" cy="585267"/>
          </a:xfrm>
          <a:prstGeom prst="rect">
            <a:avLst/>
          </a:prstGeom>
        </p:spPr>
      </p:pic>
      <p:pic>
        <p:nvPicPr>
          <p:cNvPr id="4" name="Picture 3" descr="A group of purple and white flowers&#10;&#10;AI-generated content may be incorrect.">
            <a:extLst>
              <a:ext uri="{FF2B5EF4-FFF2-40B4-BE49-F238E27FC236}">
                <a16:creationId xmlns:a16="http://schemas.microsoft.com/office/drawing/2014/main" id="{D80B9043-B6A5-A66A-5B4C-DA3130E3A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9" t="4425"/>
          <a:stretch/>
        </p:blipFill>
        <p:spPr>
          <a:xfrm>
            <a:off x="6096000" y="1153332"/>
            <a:ext cx="5855208" cy="4964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D01CB4-F7CA-7BAA-45A0-354F34CA2B47}"/>
              </a:ext>
            </a:extLst>
          </p:cNvPr>
          <p:cNvSpPr txBox="1"/>
          <p:nvPr/>
        </p:nvSpPr>
        <p:spPr>
          <a:xfrm>
            <a:off x="578358" y="1290493"/>
            <a:ext cx="4844034" cy="4749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Campanula Interspecific Cariboo™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Flowers earlier and stronger than other interspecific varieties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Strong upright  mounding habit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 colors – Big Blue Star, Bicolor, White and Dark Blue Bicolor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Cariboo Big Blue Star is an upgrade to Cariboo Forte Blue offering improved vigor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Exposure Full Sun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Flowering Mid Spring - Summer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Zone 5-9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Vernalization not required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Pot Sizes 1 qt, 1.25 qt 2.5 qt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Offered as URC, CC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67263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21160-7E02-983D-D4E5-D52B3D555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16C26F-B6D8-4F40-BF15-9E65A37A2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367" y="173710"/>
            <a:ext cx="2780017" cy="585267"/>
          </a:xfrm>
          <a:prstGeom prst="rect">
            <a:avLst/>
          </a:prstGeom>
        </p:spPr>
      </p:pic>
      <p:pic>
        <p:nvPicPr>
          <p:cNvPr id="4" name="Picture 3" descr="A group of potted plants with tags&#10;&#10;AI-generated content may be incorrect.">
            <a:extLst>
              <a:ext uri="{FF2B5EF4-FFF2-40B4-BE49-F238E27FC236}">
                <a16:creationId xmlns:a16="http://schemas.microsoft.com/office/drawing/2014/main" id="{1F36E381-B00B-F0D9-DB93-E51A57DE1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792" y="1152144"/>
            <a:ext cx="6303264" cy="47274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152777-A6D4-156C-A13A-330235CC95BB}"/>
              </a:ext>
            </a:extLst>
          </p:cNvPr>
          <p:cNvSpPr txBox="1"/>
          <p:nvPr/>
        </p:nvSpPr>
        <p:spPr>
          <a:xfrm>
            <a:off x="459486" y="1083625"/>
            <a:ext cx="4432554" cy="4971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Digitalis purpurea F1 Dottie™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657F14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Compact, well branched plants are easier to finish in a variety of sizes , requiring less PGR’s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30% more compact than Camelot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Uniform and early to flower with an upright habit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 colors </a:t>
            </a: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White, Peach, Purple, Warm Rose and Cream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Exposure Part Shade - Full Sun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Flowering Early Spring - Winter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Zone 4-9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Vernalization not required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Pot Sizes 2.5 qt 3 qt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Available as pelleted seed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467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B7579-A221-9F8A-DE8E-A6DFAE99A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C2ADB6-A8FF-3F8B-1949-24E21205D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367" y="173710"/>
            <a:ext cx="2780017" cy="585267"/>
          </a:xfrm>
          <a:prstGeom prst="rect">
            <a:avLst/>
          </a:prstGeom>
        </p:spPr>
      </p:pic>
      <p:pic>
        <p:nvPicPr>
          <p:cNvPr id="5" name="Picture 4" descr="A plant with orange and yellow flowers&#10;&#10;AI-generated content may be incorrect.">
            <a:extLst>
              <a:ext uri="{FF2B5EF4-FFF2-40B4-BE49-F238E27FC236}">
                <a16:creationId xmlns:a16="http://schemas.microsoft.com/office/drawing/2014/main" id="{F7787BEE-2172-B8A7-50D0-867346807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037" y="857745"/>
            <a:ext cx="4267200" cy="3200400"/>
          </a:xfrm>
          <a:prstGeom prst="rect">
            <a:avLst/>
          </a:prstGeom>
        </p:spPr>
      </p:pic>
      <p:pic>
        <p:nvPicPr>
          <p:cNvPr id="7" name="Picture 6" descr="A group of flowers in pots&#10;&#10;AI-generated content may be incorrect.">
            <a:extLst>
              <a:ext uri="{FF2B5EF4-FFF2-40B4-BE49-F238E27FC236}">
                <a16:creationId xmlns:a16="http://schemas.microsoft.com/office/drawing/2014/main" id="{60497D5B-97BD-515A-939E-0350C8E65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6" b="10889"/>
          <a:stretch/>
        </p:blipFill>
        <p:spPr>
          <a:xfrm>
            <a:off x="5327891" y="4156913"/>
            <a:ext cx="6309493" cy="2600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98E5EF-7532-FF99-C6B1-FFC5FE5EC6C7}"/>
              </a:ext>
            </a:extLst>
          </p:cNvPr>
          <p:cNvSpPr txBox="1"/>
          <p:nvPr/>
        </p:nvSpPr>
        <p:spPr>
          <a:xfrm>
            <a:off x="554616" y="626425"/>
            <a:ext cx="4657464" cy="3513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Erysimum linifolium Erysistible™ Fire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The first Zone 5 hardy series of Erysimum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Available in a variety of novelty colors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Medium</a:t>
            </a: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-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vigor controlled upright habit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Exposure Full Sun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Flowering Early Spring – Late Spring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Zone 5-9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Benefits from Vernalization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Pot Sizes 1 qt 2.5 qt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Available as URC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282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81827-33E8-DF9A-FD37-044298515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21DA87-18A6-BCA5-0838-C7BFA7FD2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367" y="173710"/>
            <a:ext cx="2780017" cy="585267"/>
          </a:xfrm>
          <a:prstGeom prst="rect">
            <a:avLst/>
          </a:prstGeom>
        </p:spPr>
      </p:pic>
      <p:pic>
        <p:nvPicPr>
          <p:cNvPr id="5" name="Picture 4" descr="A potted plant with white flowers and a graduation cap&#10;&#10;AI-generated content may be incorrect.">
            <a:extLst>
              <a:ext uri="{FF2B5EF4-FFF2-40B4-BE49-F238E27FC236}">
                <a16:creationId xmlns:a16="http://schemas.microsoft.com/office/drawing/2014/main" id="{C003CBBA-999D-32BB-7785-733A1D9F9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7" r="15617"/>
          <a:stretch/>
        </p:blipFill>
        <p:spPr>
          <a:xfrm>
            <a:off x="7435675" y="1144070"/>
            <a:ext cx="3617175" cy="39217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4CBEA6-F5F9-857C-BB6E-D8B081DCA8E6}"/>
              </a:ext>
            </a:extLst>
          </p:cNvPr>
          <p:cNvSpPr txBox="1"/>
          <p:nvPr/>
        </p:nvSpPr>
        <p:spPr>
          <a:xfrm>
            <a:off x="554616" y="609293"/>
            <a:ext cx="6094476" cy="4556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Iberis sempervirens Snow Dome™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Extra large white snowy flowers on sturdy well branched plants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Timing is later than Snowsurfer Forte and has long lasting flowers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Bred for easier and more efficient propagation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Exposure Part shade - Full Sun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Flowering Early Spring – Late Spring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Zone 4-9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Vernalization required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Pot Sizes 1 qt, 1.25 qt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Offered as URC, CC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07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4E488-CA4D-890C-BCAE-89EF167E1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37B8C7-B782-2EB1-881B-BFE4C8F7A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367" y="173710"/>
            <a:ext cx="2780017" cy="585267"/>
          </a:xfrm>
          <a:prstGeom prst="rect">
            <a:avLst/>
          </a:prstGeom>
        </p:spPr>
      </p:pic>
      <p:pic>
        <p:nvPicPr>
          <p:cNvPr id="4" name="Picture 3" descr="A sign with pictures of plants&#10;&#10;AI-generated content may be incorrect.">
            <a:extLst>
              <a:ext uri="{FF2B5EF4-FFF2-40B4-BE49-F238E27FC236}">
                <a16:creationId xmlns:a16="http://schemas.microsoft.com/office/drawing/2014/main" id="{CB89C17E-8282-B4C8-0446-90C8C4AA8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8" t="7807" r="15866" b="1526"/>
          <a:stretch/>
        </p:blipFill>
        <p:spPr>
          <a:xfrm rot="5400000">
            <a:off x="7541544" y="2675218"/>
            <a:ext cx="4055285" cy="4136391"/>
          </a:xfrm>
          <a:prstGeom prst="rect">
            <a:avLst/>
          </a:prstGeom>
        </p:spPr>
      </p:pic>
      <p:pic>
        <p:nvPicPr>
          <p:cNvPr id="7" name="Picture 6" descr="A plant with white flowers&#10;&#10;AI-generated content may be incorrect.">
            <a:extLst>
              <a:ext uri="{FF2B5EF4-FFF2-40B4-BE49-F238E27FC236}">
                <a16:creationId xmlns:a16="http://schemas.microsoft.com/office/drawing/2014/main" id="{177B110D-CB20-D1DF-85C9-6EA32E574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9"/>
          <a:stretch/>
        </p:blipFill>
        <p:spPr>
          <a:xfrm>
            <a:off x="5529070" y="621186"/>
            <a:ext cx="3477769" cy="2023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D71862-43E0-0E86-B369-74A4D8E9A692}"/>
              </a:ext>
            </a:extLst>
          </p:cNvPr>
          <p:cNvSpPr txBox="1"/>
          <p:nvPr/>
        </p:nvSpPr>
        <p:spPr>
          <a:xfrm>
            <a:off x="287396" y="621186"/>
            <a:ext cx="4769354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Leucanthemum maximum Western Star™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New Western Star Capricorn (yellow) and improved Taurus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All varieties have low chilling requirements to ensure consistent blooming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Callused cuttings offer a reduced crop time and a better quality liner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Upright habit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solidFill>
                <a:prstClr val="black"/>
              </a:solidFill>
              <a:latin typeface="Aptos" panose="02110004020202020204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solidFill>
                <a:prstClr val="black"/>
              </a:solidFill>
              <a:latin typeface="Aptos" panose="02110004020202020204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Aptos" panose="02110004020202020204"/>
              </a:rPr>
              <a:t>Exposure Full Sun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Aptos" panose="02110004020202020204"/>
              </a:rPr>
              <a:t>Flowering Mid Spring - Summer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Aptos" panose="02110004020202020204"/>
              </a:rPr>
              <a:t>Zone 4-9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Aptos" panose="02110004020202020204"/>
              </a:rPr>
              <a:t>Vernalization beneficial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Aptos" panose="02110004020202020204"/>
              </a:rPr>
              <a:t>Pot Sizes 1 qt – 2.5 gal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Aptos" panose="02110004020202020204"/>
              </a:rPr>
              <a:t>Offered as URC, CC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solidFill>
                <a:prstClr val="black"/>
              </a:solidFill>
              <a:latin typeface="Aptos" panose="02110004020202020204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149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BAE64-3B67-6BF7-48E4-E690BE69B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ECD510-DE93-D39A-DCA6-D09971666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367" y="173710"/>
            <a:ext cx="2780017" cy="585267"/>
          </a:xfrm>
          <a:prstGeom prst="rect">
            <a:avLst/>
          </a:prstGeom>
        </p:spPr>
      </p:pic>
      <p:pic>
        <p:nvPicPr>
          <p:cNvPr id="7" name="Picture 6" descr="A potted plant with purple flowers&#10;&#10;AI-generated content may be incorrect.">
            <a:extLst>
              <a:ext uri="{FF2B5EF4-FFF2-40B4-BE49-F238E27FC236}">
                <a16:creationId xmlns:a16="http://schemas.microsoft.com/office/drawing/2014/main" id="{FF037E65-2D52-ABE6-4C9F-027C05ECF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76" y="1533906"/>
            <a:ext cx="5343144" cy="40073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84DE40-F7DF-F8B0-0DE0-C70A4190B0BC}"/>
              </a:ext>
            </a:extLst>
          </p:cNvPr>
          <p:cNvSpPr txBox="1"/>
          <p:nvPr/>
        </p:nvSpPr>
        <p:spPr>
          <a:xfrm>
            <a:off x="287396" y="758977"/>
            <a:ext cx="6094476" cy="3799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Sedum spurium Spot on™ Red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Attractive foliage and bright red flowers and buds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Low growing groundcover with a spreading habit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First year flowering makes scheduling and production easy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Exposure Full Sun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Flowering Mid Spring - Fall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Zone 4-9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Vernalization not required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Pot Sizes 1 qt – 2.5 qt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Offered as URC, CC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69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FBAB16-D8B6-31A7-15D5-177EE6DE5F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5216" y="1116"/>
            <a:ext cx="5183188" cy="8239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657F14"/>
                </a:solidFill>
              </a:rPr>
              <a:t>Solid performing existing perennials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F295AA-00E0-7D69-F9C0-03C607B25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5216" y="825028"/>
            <a:ext cx="5183188" cy="3684588"/>
          </a:xfrm>
        </p:spPr>
        <p:txBody>
          <a:bodyPr>
            <a:normAutofit/>
          </a:bodyPr>
          <a:lstStyle/>
          <a:p>
            <a:r>
              <a:rPr lang="en-US" sz="1600" dirty="0"/>
              <a:t>Phlox subulata Goldiphlox (veg) – can use just 1 ppp vs older genetics than need 2. Zone 3a – 9b, 7 colors.</a:t>
            </a:r>
          </a:p>
          <a:p>
            <a:r>
              <a:rPr lang="en-US" sz="1600" dirty="0"/>
              <a:t>Gaillardia Barbican™ (veg) – multiflora Gaillardia. Zone 4a-9b, 6 colors, vernalization not required</a:t>
            </a:r>
          </a:p>
          <a:p>
            <a:r>
              <a:rPr lang="en-US" sz="1600" dirty="0"/>
              <a:t>Spanish Lavender – Javelin™ Forte (veg) zone 7a-9b, Deep Purple, Deep Rose and white. Offers exceptional disease tolerance</a:t>
            </a:r>
          </a:p>
          <a:p>
            <a:r>
              <a:rPr lang="en-US" sz="1600" dirty="0"/>
              <a:t>Platycodon Twinkle™ (seed), blue or white, 1</a:t>
            </a:r>
            <a:r>
              <a:rPr lang="en-US" sz="1600" baseline="30000" dirty="0"/>
              <a:t>st</a:t>
            </a:r>
            <a:r>
              <a:rPr lang="en-US" sz="1600" dirty="0"/>
              <a:t> year flowering. Zone 3a – 8b.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9EB5F9-BCFD-C532-9C02-5F4A31693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314" y="120684"/>
            <a:ext cx="2777383" cy="584776"/>
          </a:xfrm>
          <a:prstGeom prst="rect">
            <a:avLst/>
          </a:prstGeom>
        </p:spPr>
      </p:pic>
      <p:pic>
        <p:nvPicPr>
          <p:cNvPr id="20" name="Picture 19" descr="A group of potted plants in a garden&#10;&#10;AI-generated content may be incorrect.">
            <a:extLst>
              <a:ext uri="{FF2B5EF4-FFF2-40B4-BE49-F238E27FC236}">
                <a16:creationId xmlns:a16="http://schemas.microsoft.com/office/drawing/2014/main" id="{5BCC7720-CAC7-48C8-735E-A59D9F76C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3" r="26801"/>
          <a:stretch/>
        </p:blipFill>
        <p:spPr>
          <a:xfrm>
            <a:off x="993648" y="3408857"/>
            <a:ext cx="4520184" cy="3328459"/>
          </a:xfrm>
          <a:prstGeom prst="rect">
            <a:avLst/>
          </a:prstGeom>
        </p:spPr>
      </p:pic>
      <p:pic>
        <p:nvPicPr>
          <p:cNvPr id="22" name="Picture 21" descr="A group of flowers in pots&#10;&#10;AI-generated content may be incorrect.">
            <a:extLst>
              <a:ext uri="{FF2B5EF4-FFF2-40B4-BE49-F238E27FC236}">
                <a16:creationId xmlns:a16="http://schemas.microsoft.com/office/drawing/2014/main" id="{398E59DE-DF07-BC24-B8AA-31F84105D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3" t="49611" r="26466"/>
          <a:stretch/>
        </p:blipFill>
        <p:spPr>
          <a:xfrm>
            <a:off x="7872984" y="4443084"/>
            <a:ext cx="3253940" cy="2294232"/>
          </a:xfrm>
          <a:prstGeom prst="rect">
            <a:avLst/>
          </a:prstGeom>
        </p:spPr>
      </p:pic>
      <p:pic>
        <p:nvPicPr>
          <p:cNvPr id="24" name="Picture 23" descr="A group of flowers in pots&#10;&#10;AI-generated content may be incorrect.">
            <a:extLst>
              <a:ext uri="{FF2B5EF4-FFF2-40B4-BE49-F238E27FC236}">
                <a16:creationId xmlns:a16="http://schemas.microsoft.com/office/drawing/2014/main" id="{1EED0E64-C50B-495F-A5BC-EB8357AFE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t="22793" r="2709" b="2407"/>
          <a:stretch/>
        </p:blipFill>
        <p:spPr>
          <a:xfrm>
            <a:off x="6714997" y="600289"/>
            <a:ext cx="5465465" cy="340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88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lth and fitness presentation (widescreen).potx" id="{ABFD658B-2256-413B-9244-0F977A0B2D12}" vid="{E4CB021D-C859-4C82-BDBB-2F2FACCF0D8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3851</TotalTime>
  <Words>1071</Words>
  <Application>Microsoft Office PowerPoint</Application>
  <PresentationFormat>Widescreen</PresentationFormat>
  <Paragraphs>171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Calibri Light</vt:lpstr>
      <vt:lpstr>Office Theme</vt:lpstr>
      <vt:lpstr>Health Fitness 16x9</vt:lpstr>
      <vt:lpstr>Cast 2025</vt:lpstr>
      <vt:lpstr>perennials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Cynthia Drumgool</dc:creator>
  <cp:lastModifiedBy>Alexandra Zavala</cp:lastModifiedBy>
  <cp:revision>24</cp:revision>
  <cp:lastPrinted>2025-04-29T15:34:54Z</cp:lastPrinted>
  <dcterms:created xsi:type="dcterms:W3CDTF">2025-04-04T14:20:33Z</dcterms:created>
  <dcterms:modified xsi:type="dcterms:W3CDTF">2025-05-19T17:50:19Z</dcterms:modified>
</cp:coreProperties>
</file>